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57" r:id="rId12"/>
    <p:sldId id="310" r:id="rId13"/>
    <p:sldId id="311" r:id="rId14"/>
    <p:sldId id="314" r:id="rId15"/>
    <p:sldId id="312" r:id="rId16"/>
    <p:sldId id="259" r:id="rId17"/>
    <p:sldId id="260" r:id="rId18"/>
    <p:sldId id="261" r:id="rId19"/>
    <p:sldId id="262" r:id="rId20"/>
    <p:sldId id="263" r:id="rId21"/>
    <p:sldId id="265" r:id="rId22"/>
    <p:sldId id="268" r:id="rId23"/>
    <p:sldId id="269" r:id="rId24"/>
    <p:sldId id="278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7" r:id="rId39"/>
    <p:sldId id="298" r:id="rId40"/>
    <p:sldId id="3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2F79C-814C-4DEB-BD71-601A089BF34E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0F5BE-325B-4A2B-BB92-086C77403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9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5837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001A002-B119-4F24-8051-EFD1BD83BBB3}" type="slidenum">
              <a:rPr kumimoji="0" lang="en-US" altLang="en-US" sz="1300"/>
              <a:pPr>
                <a:spcBef>
                  <a:spcPct val="0"/>
                </a:spcBef>
              </a:pPr>
              <a:t>2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235564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7987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4AEF4F-7D7B-4A7C-BA0C-2C111542FD88}" type="slidenum">
              <a:rPr kumimoji="0" lang="en-US" altLang="en-US" sz="1300"/>
              <a:pPr>
                <a:spcBef>
                  <a:spcPct val="0"/>
                </a:spcBef>
              </a:pPr>
              <a:t>11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757745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7475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732277-043D-4233-AB20-F58E9C9758E7}" type="slidenum">
              <a:rPr kumimoji="0" lang="en-US" altLang="en-US" sz="1300"/>
              <a:pPr>
                <a:spcBef>
                  <a:spcPct val="0"/>
                </a:spcBef>
              </a:pPr>
              <a:t>12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914908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7578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2A94F72-2E4E-403F-AFC4-596B109A52A4}" type="slidenum">
              <a:rPr kumimoji="0" lang="en-US" altLang="en-US" sz="1300"/>
              <a:pPr>
                <a:spcBef>
                  <a:spcPct val="0"/>
                </a:spcBef>
              </a:pPr>
              <a:t>13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431594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17609B-519A-40FF-B2BF-0745AA19D8F6}" type="slidenum">
              <a:rPr kumimoji="0" lang="en-US" altLang="en-US" sz="1300"/>
              <a:pPr>
                <a:spcBef>
                  <a:spcPct val="0"/>
                </a:spcBef>
              </a:pPr>
              <a:t>14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472807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7680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447511-2D64-4AF5-9C9F-6FC7985A7F59}" type="slidenum">
              <a:rPr kumimoji="0" lang="en-US" altLang="en-US" sz="1300"/>
              <a:pPr>
                <a:spcBef>
                  <a:spcPct val="0"/>
                </a:spcBef>
              </a:pPr>
              <a:t>15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999890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5939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DFD471D-D924-45FA-B05B-A6CD7CAA90A6}" type="slidenum">
              <a:rPr kumimoji="0" lang="en-US" altLang="en-US" sz="1300"/>
              <a:pPr>
                <a:spcBef>
                  <a:spcPct val="0"/>
                </a:spcBef>
              </a:pPr>
              <a:t>3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75174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6144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F5BD7FA-CF2F-427B-8B32-6E115240A204}" type="slidenum">
              <a:rPr kumimoji="0" lang="en-US" altLang="en-US" sz="1300"/>
              <a:pPr>
                <a:spcBef>
                  <a:spcPct val="0"/>
                </a:spcBef>
              </a:pPr>
              <a:t>4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359776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D450B1B-C411-4C86-86DF-E823FCD4DBCE}" type="slidenum">
              <a:rPr kumimoji="0" lang="en-US" altLang="en-US" sz="1300"/>
              <a:pPr>
                <a:spcBef>
                  <a:spcPct val="0"/>
                </a:spcBef>
              </a:pPr>
              <a:t>5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47042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6451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CAC0A15-EA35-4E40-9B13-6AA62EFA4024}" type="slidenum">
              <a:rPr kumimoji="0" lang="en-US" altLang="en-US" sz="1300"/>
              <a:pPr>
                <a:spcBef>
                  <a:spcPct val="0"/>
                </a:spcBef>
              </a:pPr>
              <a:t>6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41194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665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5FD53A2-5E99-47E2-B0D7-F9069853944C}" type="slidenum">
              <a:rPr kumimoji="0" lang="en-US" altLang="en-US" sz="1300"/>
              <a:pPr>
                <a:spcBef>
                  <a:spcPct val="0"/>
                </a:spcBef>
              </a:pPr>
              <a:t>7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52139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6861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1A6FDC-049B-41B7-8B72-B4825C64C241}" type="slidenum">
              <a:rPr kumimoji="0" lang="en-US" altLang="en-US" sz="1300"/>
              <a:pPr>
                <a:spcBef>
                  <a:spcPct val="0"/>
                </a:spcBef>
              </a:pPr>
              <a:t>8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686692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7066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BCD23E1-70D1-4ECD-8E77-1F1565750E8C}" type="slidenum">
              <a:rPr kumimoji="0" lang="en-US" altLang="en-US" sz="1300"/>
              <a:pPr>
                <a:spcBef>
                  <a:spcPct val="0"/>
                </a:spcBef>
              </a:pPr>
              <a:t>9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02719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Trade &amp; Industrial Education</a:t>
            </a:r>
            <a:endParaRPr lang="en-US"/>
          </a:p>
        </p:txBody>
      </p:sp>
      <p:sp>
        <p:nvSpPr>
          <p:cNvPr id="7270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D0FDB5-2DD0-41BB-9A37-D95ECEF29E0D}" type="slidenum">
              <a:rPr kumimoji="0" lang="en-US" altLang="en-US" sz="1300"/>
              <a:pPr>
                <a:spcBef>
                  <a:spcPct val="0"/>
                </a:spcBef>
              </a:pPr>
              <a:t>10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07695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3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0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0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0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4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2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2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5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6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8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D174E-8050-438D-90C8-11B8C1EE2950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9A99-CC13-4041-9079-CCEC5738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6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Computers, OS and basics of Software Architecture</a:t>
            </a:r>
          </a:p>
          <a:p>
            <a:r>
              <a:rPr lang="en-US" dirty="0" smtClean="0"/>
              <a:t>Versioning control - GIT</a:t>
            </a:r>
          </a:p>
          <a:p>
            <a:r>
              <a:rPr lang="en-US" dirty="0" smtClean="0"/>
              <a:t>Databases – SQL</a:t>
            </a:r>
          </a:p>
          <a:p>
            <a:r>
              <a:rPr lang="en-US" dirty="0" smtClean="0"/>
              <a:t>C# with DB</a:t>
            </a:r>
          </a:p>
          <a:p>
            <a:r>
              <a:rPr lang="en-US" dirty="0" smtClean="0"/>
              <a:t>Scripting language basics - </a:t>
            </a:r>
            <a:r>
              <a:rPr lang="en-US" dirty="0" err="1" smtClean="0"/>
              <a:t>Javascript</a:t>
            </a:r>
            <a:r>
              <a:rPr lang="en-US" dirty="0" smtClean="0"/>
              <a:t>(JS)</a:t>
            </a:r>
          </a:p>
          <a:p>
            <a:r>
              <a:rPr lang="en-US" dirty="0" smtClean="0"/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41362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Power Supply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4800600"/>
          </a:xfrm>
        </p:spPr>
        <p:txBody>
          <a:bodyPr/>
          <a:lstStyle/>
          <a:p>
            <a:r>
              <a:rPr lang="en-US" altLang="en-US" smtClean="0"/>
              <a:t>Job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Supplies the various components of the computer with power</a:t>
            </a:r>
          </a:p>
          <a:p>
            <a:pPr lvl="1"/>
            <a:r>
              <a:rPr lang="en-US" altLang="en-US"/>
              <a:t>Converts AC (Alternating Current) from your house’s outlet into DC (Direct Current) that the computer parts can use</a:t>
            </a:r>
          </a:p>
          <a:p>
            <a:pPr lvl="1"/>
            <a:r>
              <a:rPr lang="en-US" altLang="en-US"/>
              <a:t>Regulates and monitors the appropriate voltages and wattages to different components</a:t>
            </a:r>
          </a:p>
          <a:p>
            <a:pPr lvl="2"/>
            <a:r>
              <a:rPr lang="en-US" altLang="en-US"/>
              <a:t>Ensures computer components don’t become overloaded with power</a:t>
            </a:r>
          </a:p>
          <a:p>
            <a:pPr lvl="1"/>
            <a:r>
              <a:rPr lang="en-US" altLang="en-US"/>
              <a:t>Contains different connector types specific to the various components of the computer </a:t>
            </a:r>
          </a:p>
        </p:txBody>
      </p:sp>
      <p:sp>
        <p:nvSpPr>
          <p:cNvPr id="3891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D64886B-D505-42B4-9843-A9D5ADC8E314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38918" name="Picture 6" descr="C:\Users\DARCIA.CARTER\AppData\Local\Microsoft\Windows\Temporary Internet Files\Content.IE5\91Q4A6LY\power_supply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278" y="161272"/>
            <a:ext cx="2311022" cy="173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Monitor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Job</a:t>
            </a:r>
          </a:p>
          <a:p>
            <a:pPr lvl="1"/>
            <a:r>
              <a:rPr lang="en-US" altLang="en-US" smtClean="0"/>
              <a:t>Display computer generated content</a:t>
            </a:r>
          </a:p>
          <a:p>
            <a:pPr lvl="2"/>
            <a:r>
              <a:rPr lang="en-US" altLang="en-US" smtClean="0"/>
              <a:t>Comprised of a matrix of pixels which utilize three primary colors (Red, Green, and Blue)</a:t>
            </a:r>
          </a:p>
          <a:p>
            <a:pPr lvl="1"/>
            <a:endParaRPr lang="en-US" altLang="en-US" smtClean="0"/>
          </a:p>
          <a:p>
            <a:pPr lvl="1"/>
            <a:r>
              <a:rPr lang="en-US" altLang="en-US" smtClean="0"/>
              <a:t>Image onscreen is the output from the video card memory that has been processed by the Graphics Processing Unit</a:t>
            </a:r>
          </a:p>
          <a:p>
            <a:pPr lvl="2"/>
            <a:r>
              <a:rPr lang="en-US" altLang="en-US" smtClean="0"/>
              <a:t>Each pixel is sent instructions on                   brightness, color, and when to change its state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  <p:sp>
        <p:nvSpPr>
          <p:cNvPr id="4608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2BBDE82-CF5A-4DC6-8FEA-A9626666F40F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62" y="365125"/>
            <a:ext cx="2810302" cy="20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Cables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8229600" cy="4876800"/>
          </a:xfrm>
        </p:spPr>
        <p:txBody>
          <a:bodyPr/>
          <a:lstStyle/>
          <a:p>
            <a:r>
              <a:rPr lang="en-US" altLang="en-US" smtClean="0"/>
              <a:t>Job</a:t>
            </a:r>
          </a:p>
          <a:p>
            <a:pPr lvl="1"/>
            <a:r>
              <a:rPr lang="en-US" altLang="en-US" smtClean="0">
                <a:solidFill>
                  <a:srgbClr val="FF0000"/>
                </a:solidFill>
              </a:rPr>
              <a:t>Transfers data between devices</a:t>
            </a:r>
          </a:p>
          <a:p>
            <a:r>
              <a:rPr lang="en-US" altLang="en-US" smtClean="0"/>
              <a:t>Types</a:t>
            </a:r>
          </a:p>
          <a:p>
            <a:pPr lvl="1"/>
            <a:r>
              <a:rPr lang="en-US" altLang="en-US" smtClean="0"/>
              <a:t>USB</a:t>
            </a:r>
          </a:p>
          <a:p>
            <a:pPr lvl="1"/>
            <a:r>
              <a:rPr lang="en-US" altLang="en-US" smtClean="0"/>
              <a:t>Firewire</a:t>
            </a:r>
          </a:p>
          <a:p>
            <a:pPr lvl="1"/>
            <a:r>
              <a:rPr lang="en-US" altLang="en-US" smtClean="0"/>
              <a:t>Ethernet</a:t>
            </a:r>
          </a:p>
          <a:p>
            <a:pPr lvl="1"/>
            <a:r>
              <a:rPr lang="en-US" altLang="en-US" smtClean="0"/>
              <a:t>Thunderbolt</a:t>
            </a:r>
          </a:p>
          <a:p>
            <a:r>
              <a:rPr lang="en-US" altLang="en-US" smtClean="0"/>
              <a:t>Possible Malfunctions</a:t>
            </a:r>
          </a:p>
          <a:p>
            <a:pPr lvl="1"/>
            <a:r>
              <a:rPr lang="en-US" altLang="en-US" smtClean="0"/>
              <a:t>Broken wire or connector at the end of the cable</a:t>
            </a:r>
          </a:p>
          <a:p>
            <a:pPr lvl="2"/>
            <a:r>
              <a:rPr lang="en-US" altLang="en-US" sz="2200"/>
              <a:t>Components connected won’t operate or be recognized</a:t>
            </a:r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408EAA7-E672-4AED-8391-4217F29B1CF4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40966" name="Picture 7" descr="Computer Cabl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82" y="2005805"/>
            <a:ext cx="302736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27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Computer Hardware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8229600" cy="4876800"/>
          </a:xfrm>
        </p:spPr>
        <p:txBody>
          <a:bodyPr/>
          <a:lstStyle/>
          <a:p>
            <a:r>
              <a:rPr lang="en-US" altLang="en-US" sz="2400" b="1"/>
              <a:t>Computer hardware</a:t>
            </a:r>
            <a:r>
              <a:rPr lang="en-US" altLang="en-US" sz="2400"/>
              <a:t> is the collection of physical parts of a </a:t>
            </a:r>
            <a:r>
              <a:rPr lang="en-US" altLang="en-US" sz="2400" b="1"/>
              <a:t>computer</a:t>
            </a:r>
            <a:r>
              <a:rPr lang="en-US" altLang="en-US" sz="2400"/>
              <a:t> system. This includes the </a:t>
            </a:r>
            <a:r>
              <a:rPr lang="en-US" altLang="en-US" sz="2400" b="1"/>
              <a:t>computer</a:t>
            </a:r>
            <a:r>
              <a:rPr lang="en-US" altLang="en-US" sz="2400"/>
              <a:t> case, monitor, keyboard, and mouse. It also includes all the parts inside the </a:t>
            </a:r>
            <a:r>
              <a:rPr lang="en-US" altLang="en-US" sz="2400" b="1"/>
              <a:t>computer </a:t>
            </a:r>
            <a:r>
              <a:rPr lang="en-US" altLang="en-US" sz="2400"/>
              <a:t>case, such as the hard disk drive, motherboard, video card, and many others. </a:t>
            </a:r>
            <a:r>
              <a:rPr lang="en-US" altLang="en-US" sz="2400" b="1"/>
              <a:t>Computer hardware </a:t>
            </a:r>
            <a:r>
              <a:rPr lang="en-US" altLang="en-US" sz="2400"/>
              <a:t>is what you can physically touch.</a:t>
            </a:r>
            <a:endParaRPr lang="en-US" altLang="en-US" sz="220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689EAF3-7EE8-43EE-9291-4A837AC54516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41990" name="Picture 7" descr="Computer Cabl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33400"/>
            <a:ext cx="5715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2" descr="C:\Users\DARCIA.CARTER\AppData\Local\Microsoft\Windows\Temporary Internet Files\Content.IE5\91Q4A6LY\Keyboard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038601"/>
            <a:ext cx="1752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3" descr="C:\Users\DARCIA.CARTER\AppData\Local\Microsoft\Windows\Temporary Internet Files\Content.IE5\04Z2TFBR\1290237348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805114"/>
            <a:ext cx="5207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4" descr="C:\Users\DARCIA.CARTER\AppData\Local\Microsoft\Windows\Temporary Internet Files\Content.IE5\CYDO7T7W\LG_L194WT-SF_LCD_monitor[1]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097464"/>
            <a:ext cx="1371600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5" descr="C:\Users\DARCIA.CARTER\AppData\Local\Microsoft\Windows\Temporary Internet Files\Content.IE5\AVUU5IXW\1944392474_95260554f3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52863"/>
            <a:ext cx="16764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5" name="Picture 6" descr="C:\Users\DARCIA.CARTER\AppData\Local\Microsoft\Windows\Temporary Internet Files\Content.IE5\04Z2TFBR\fortran-minimalist-monitor-and-computer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498976"/>
            <a:ext cx="2255838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25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Possible Hardware </a:t>
            </a:r>
            <a:br>
              <a:rPr lang="en-US" altLang="en-US" smtClean="0"/>
            </a:br>
            <a:r>
              <a:rPr lang="en-US" altLang="en-US" smtClean="0"/>
              <a:t>Add-ons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Sound card (</a:t>
            </a:r>
            <a:r>
              <a:rPr lang="en-US" altLang="en-US" sz="1800" dirty="0"/>
              <a:t>For better sound 	quality and editing purposes</a:t>
            </a:r>
            <a:r>
              <a:rPr lang="en-US" altLang="en-US" dirty="0" smtClean="0"/>
              <a:t>)</a:t>
            </a:r>
          </a:p>
          <a:p>
            <a:r>
              <a:rPr lang="en-US" altLang="en-US" dirty="0" smtClean="0"/>
              <a:t>Networking Card (</a:t>
            </a:r>
            <a:r>
              <a:rPr lang="en-US" altLang="en-US" sz="1800" dirty="0"/>
              <a:t>If the motherboard doesn’t have one</a:t>
            </a:r>
            <a:r>
              <a:rPr lang="en-US" altLang="en-US" dirty="0" smtClean="0"/>
              <a:t>)</a:t>
            </a:r>
          </a:p>
          <a:p>
            <a:r>
              <a:rPr lang="en-US" altLang="en-US" dirty="0" smtClean="0"/>
              <a:t>Computer Cooling Fans</a:t>
            </a:r>
          </a:p>
          <a:p>
            <a:r>
              <a:rPr lang="en-US" altLang="en-US" dirty="0" smtClean="0"/>
              <a:t>Speakers</a:t>
            </a:r>
          </a:p>
          <a:p>
            <a:r>
              <a:rPr lang="en-US" altLang="en-US" dirty="0" smtClean="0"/>
              <a:t>Printers</a:t>
            </a:r>
          </a:p>
          <a:p>
            <a:r>
              <a:rPr lang="en-US" altLang="en-US" dirty="0" smtClean="0"/>
              <a:t>Keyboards and Mice</a:t>
            </a:r>
          </a:p>
          <a:p>
            <a:r>
              <a:rPr lang="en-US" altLang="en-US" dirty="0" smtClean="0">
                <a:solidFill>
                  <a:srgbClr val="FF0000"/>
                </a:solidFill>
              </a:rPr>
              <a:t>OTHER – anything you can imagine </a:t>
            </a:r>
          </a:p>
          <a:p>
            <a:pPr marL="0" indent="0">
              <a:buNone/>
            </a:pPr>
            <a:endParaRPr lang="en-US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dirty="0" smtClean="0"/>
              <a:t>All of these need software</a:t>
            </a:r>
          </a:p>
          <a:p>
            <a:pPr marL="0" indent="0">
              <a:buNone/>
            </a:pP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506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ED6394-EAF4-48B2-B3B9-D217694C53FB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9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Computer Software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8229600" cy="4876800"/>
          </a:xfrm>
        </p:spPr>
        <p:txBody>
          <a:bodyPr/>
          <a:lstStyle/>
          <a:p>
            <a:r>
              <a:rPr lang="en-US" altLang="en-US" b="1" smtClean="0"/>
              <a:t>Computer software</a:t>
            </a:r>
            <a:r>
              <a:rPr lang="en-US" altLang="en-US" smtClean="0"/>
              <a:t> or simply </a:t>
            </a:r>
            <a:r>
              <a:rPr lang="en-US" altLang="en-US" b="1" smtClean="0"/>
              <a:t>software</a:t>
            </a:r>
            <a:r>
              <a:rPr lang="en-US" altLang="en-US" smtClean="0"/>
              <a:t> is any set of machine-readable instructions that directs a </a:t>
            </a:r>
            <a:r>
              <a:rPr lang="en-US" altLang="en-US" b="1" smtClean="0"/>
              <a:t>computer</a:t>
            </a:r>
            <a:r>
              <a:rPr lang="en-US" altLang="en-US" smtClean="0"/>
              <a:t>'s processor to perform specific operations. </a:t>
            </a:r>
            <a:r>
              <a:rPr lang="en-US" altLang="en-US" b="1" smtClean="0"/>
              <a:t>Computer software</a:t>
            </a:r>
            <a:r>
              <a:rPr lang="en-US" altLang="en-US" smtClean="0"/>
              <a:t> is non-tangible, contrasted with </a:t>
            </a:r>
            <a:r>
              <a:rPr lang="en-US" altLang="en-US" b="1" smtClean="0"/>
              <a:t>computer </a:t>
            </a:r>
            <a:r>
              <a:rPr lang="en-US" altLang="en-US" smtClean="0"/>
              <a:t>hardware, which is the physical component of </a:t>
            </a:r>
            <a:r>
              <a:rPr lang="en-US" altLang="en-US" b="1" smtClean="0"/>
              <a:t>computers</a:t>
            </a:r>
            <a:endParaRPr lang="en-US" altLang="en-US" smtClean="0"/>
          </a:p>
        </p:txBody>
      </p:sp>
      <p:sp>
        <p:nvSpPr>
          <p:cNvPr id="430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B591A73-122B-4442-A9D9-581A9E027305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37" y="4224337"/>
            <a:ext cx="39719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dirty="0" smtClean="0"/>
              <a:t>what an operating system is.</a:t>
            </a:r>
          </a:p>
          <a:p>
            <a:pPr lvl="1"/>
            <a:r>
              <a:rPr lang="en-US" altLang="en-US" dirty="0" smtClean="0"/>
              <a:t>a brief history of operating systems.</a:t>
            </a:r>
          </a:p>
          <a:p>
            <a:pPr lvl="1"/>
            <a:r>
              <a:rPr lang="en-US" altLang="en-US" dirty="0" smtClean="0"/>
              <a:t>a brief history of the Internet and the World Wide Web.</a:t>
            </a:r>
          </a:p>
          <a:p>
            <a:pPr lvl="1"/>
            <a:r>
              <a:rPr lang="en-US" altLang="en-US" dirty="0" smtClean="0"/>
              <a:t>core operating system components.</a:t>
            </a:r>
          </a:p>
          <a:p>
            <a:pPr lvl="1"/>
            <a:r>
              <a:rPr lang="en-US" altLang="en-US" dirty="0" smtClean="0"/>
              <a:t>goals of operating systems.</a:t>
            </a:r>
          </a:p>
          <a:p>
            <a:pPr lvl="1"/>
            <a:r>
              <a:rPr lang="en-US" altLang="en-US" dirty="0" smtClean="0"/>
              <a:t>operating system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137555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Unprecedented growth of computing during the past several decades.</a:t>
            </a:r>
          </a:p>
          <a:p>
            <a:r>
              <a:rPr lang="en-US" altLang="en-US" dirty="0" smtClean="0"/>
              <a:t>Desktop workstations execute billions of instructions per second (BIPS)</a:t>
            </a:r>
          </a:p>
          <a:p>
            <a:r>
              <a:rPr lang="en-US" altLang="en-US" dirty="0" smtClean="0"/>
              <a:t>Supercomputers can execute over a trillion instructions per second</a:t>
            </a:r>
          </a:p>
          <a:p>
            <a:r>
              <a:rPr lang="en-US" altLang="en-US" dirty="0" smtClean="0"/>
              <a:t>Computers are now employed in almost every aspect of life.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0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Some years ago an operating system was defined as the software that controls the hardware.</a:t>
            </a:r>
          </a:p>
          <a:p>
            <a:r>
              <a:rPr lang="en-US" altLang="en-US" dirty="0" smtClean="0"/>
              <a:t>Landscape of computer systems has evolved significantly, requiring a more complicated definition.</a:t>
            </a:r>
          </a:p>
          <a:p>
            <a:r>
              <a:rPr lang="en-US" altLang="en-US" dirty="0" smtClean="0"/>
              <a:t>Applications are now designed to execute concurrently (two or more at the same time).</a:t>
            </a:r>
          </a:p>
        </p:txBody>
      </p:sp>
    </p:spTree>
    <p:extLst>
      <p:ext uri="{BB962C8B-B14F-4D97-AF65-F5344CB8AC3E}">
        <p14:creationId xmlns:p14="http://schemas.microsoft.com/office/powerpoint/2010/main" val="198543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Separates applications from the hardware they access</a:t>
            </a:r>
          </a:p>
          <a:p>
            <a:pPr lvl="1"/>
            <a:r>
              <a:rPr lang="en-US" altLang="en-US" dirty="0" smtClean="0"/>
              <a:t>Software layer</a:t>
            </a:r>
          </a:p>
          <a:p>
            <a:pPr lvl="1"/>
            <a:r>
              <a:rPr lang="en-US" altLang="en-US" dirty="0" smtClean="0"/>
              <a:t>Manages software and hardware to produce desired results</a:t>
            </a:r>
          </a:p>
          <a:p>
            <a:r>
              <a:rPr lang="en-US" altLang="en-US" dirty="0" smtClean="0"/>
              <a:t>Operating systems primarily are resource managers</a:t>
            </a:r>
          </a:p>
          <a:p>
            <a:pPr lvl="1"/>
            <a:r>
              <a:rPr lang="en-US" altLang="en-US" dirty="0"/>
              <a:t>Hardware</a:t>
            </a:r>
          </a:p>
          <a:p>
            <a:pPr lvl="2"/>
            <a:r>
              <a:rPr lang="en-US" altLang="en-US" dirty="0" smtClean="0"/>
              <a:t>Processors</a:t>
            </a:r>
          </a:p>
          <a:p>
            <a:pPr lvl="2"/>
            <a:r>
              <a:rPr lang="en-US" altLang="en-US" dirty="0" smtClean="0"/>
              <a:t>Memory</a:t>
            </a:r>
          </a:p>
          <a:p>
            <a:pPr lvl="2"/>
            <a:r>
              <a:rPr lang="en-US" altLang="en-US" dirty="0" smtClean="0"/>
              <a:t>Input/output devices</a:t>
            </a:r>
          </a:p>
          <a:p>
            <a:pPr lvl="2"/>
            <a:r>
              <a:rPr lang="en-US" altLang="en-US" dirty="0" smtClean="0"/>
              <a:t>Communication devices</a:t>
            </a:r>
          </a:p>
          <a:p>
            <a:pPr lvl="1"/>
            <a:r>
              <a:rPr lang="en-US" altLang="en-US" dirty="0"/>
              <a:t>Software applications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052" y="3332092"/>
            <a:ext cx="1914842" cy="24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7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Different Computer Types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/>
              <a:t>Ultrabook – Slimmer and more portable laptop</a:t>
            </a:r>
          </a:p>
          <a:p>
            <a:r>
              <a:rPr lang="en-US" altLang="en-US" sz="2400"/>
              <a:t>Laptop – Larger more powerful form of portable computing</a:t>
            </a:r>
          </a:p>
          <a:p>
            <a:r>
              <a:rPr lang="en-US" altLang="en-US" sz="2400"/>
              <a:t>Desktop – Non-portable computer</a:t>
            </a:r>
          </a:p>
          <a:p>
            <a:r>
              <a:rPr lang="en-US" altLang="en-US" sz="2400"/>
              <a:t>Tablet – Compact mobile computing device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E5698F-9A7A-4B81-AFB0-325C7C8BE942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4582" name="Picture 5" descr="Untitl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3962401"/>
            <a:ext cx="553402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11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2596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Operating systems evolved through several phases</a:t>
            </a:r>
          </a:p>
          <a:p>
            <a:r>
              <a:rPr lang="en-US" altLang="en-US" dirty="0" smtClean="0"/>
              <a:t>1940s</a:t>
            </a:r>
          </a:p>
          <a:p>
            <a:pPr lvl="1"/>
            <a:r>
              <a:rPr lang="en-US" altLang="en-US" dirty="0" smtClean="0"/>
              <a:t>Early computers did not include operating systems</a:t>
            </a:r>
          </a:p>
          <a:p>
            <a:r>
              <a:rPr lang="en-US" altLang="en-US" dirty="0" smtClean="0"/>
              <a:t>1950s</a:t>
            </a:r>
          </a:p>
          <a:p>
            <a:pPr lvl="1"/>
            <a:r>
              <a:rPr lang="en-US" altLang="en-US" dirty="0" smtClean="0"/>
              <a:t>Executed one job at a time</a:t>
            </a:r>
          </a:p>
          <a:p>
            <a:pPr lvl="1"/>
            <a:r>
              <a:rPr lang="en-US" altLang="en-US" dirty="0" smtClean="0"/>
              <a:t>Included technologies to smooth job-to-job transitions</a:t>
            </a:r>
          </a:p>
          <a:p>
            <a:pPr lvl="1"/>
            <a:r>
              <a:rPr lang="en-US" altLang="en-US" sz="2600" dirty="0" smtClean="0"/>
              <a:t>Programs and data submitted consecutively on tape</a:t>
            </a:r>
          </a:p>
          <a:p>
            <a:r>
              <a:rPr lang="en-US" altLang="en-US" dirty="0" smtClean="0"/>
              <a:t>1960s</a:t>
            </a:r>
          </a:p>
          <a:p>
            <a:r>
              <a:rPr lang="en-US" altLang="en-US" dirty="0" smtClean="0"/>
              <a:t>Process multiple jobs at once</a:t>
            </a:r>
          </a:p>
          <a:p>
            <a:pPr lvl="1"/>
            <a:r>
              <a:rPr lang="en-US" altLang="en-US" dirty="0" smtClean="0"/>
              <a:t>Multiprogramming</a:t>
            </a:r>
          </a:p>
          <a:p>
            <a:r>
              <a:rPr lang="en-US" altLang="en-US" dirty="0" smtClean="0"/>
              <a:t>One job could use processor while other jobs used peripheral devices</a:t>
            </a:r>
          </a:p>
          <a:p>
            <a:r>
              <a:rPr lang="en-US" altLang="en-US" dirty="0" smtClean="0"/>
              <a:t>Advanced operating systems developed to service multiple interactive users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25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 smtClean="0"/>
              <a:t>1970s</a:t>
            </a:r>
          </a:p>
          <a:p>
            <a:pPr lvl="1"/>
            <a:r>
              <a:rPr lang="en-US" altLang="en-US" dirty="0" smtClean="0"/>
              <a:t>Supported </a:t>
            </a:r>
            <a:r>
              <a:rPr lang="en-US" altLang="en-US" dirty="0"/>
              <a:t>batch processing, timesharing and real-time applications</a:t>
            </a:r>
          </a:p>
          <a:p>
            <a:pPr lvl="1"/>
            <a:r>
              <a:rPr lang="en-US" altLang="en-US" dirty="0" smtClean="0"/>
              <a:t>Department of Defense develops TCP/IP</a:t>
            </a:r>
          </a:p>
          <a:p>
            <a:pPr lvl="2"/>
            <a:r>
              <a:rPr lang="en-US" altLang="en-US" dirty="0" smtClean="0"/>
              <a:t>Standard communications protocol</a:t>
            </a:r>
          </a:p>
          <a:p>
            <a:pPr lvl="2"/>
            <a:r>
              <a:rPr lang="en-US" altLang="en-US" dirty="0" smtClean="0"/>
              <a:t>Widely used in military and university settings</a:t>
            </a:r>
          </a:p>
          <a:p>
            <a:pPr lvl="2"/>
            <a:r>
              <a:rPr lang="en-US" altLang="en-US" dirty="0" smtClean="0"/>
              <a:t>Security problems</a:t>
            </a:r>
          </a:p>
          <a:p>
            <a:pPr lvl="3"/>
            <a:r>
              <a:rPr lang="en-US" altLang="en-US" dirty="0" smtClean="0"/>
              <a:t>Growing volumes of information passed over vulnerable communications lines. </a:t>
            </a:r>
          </a:p>
          <a:p>
            <a:r>
              <a:rPr lang="en-US" altLang="en-US" dirty="0" smtClean="0"/>
              <a:t>1980s</a:t>
            </a:r>
          </a:p>
          <a:p>
            <a:pPr lvl="1"/>
            <a:r>
              <a:rPr lang="en-US" altLang="en-US" dirty="0" smtClean="0"/>
              <a:t>Decade of personal computers and workstations</a:t>
            </a:r>
          </a:p>
          <a:p>
            <a:pPr lvl="1"/>
            <a:r>
              <a:rPr lang="en-US" altLang="en-US" dirty="0" smtClean="0"/>
              <a:t>Computing distributed to sites at which it was needed</a:t>
            </a:r>
          </a:p>
          <a:p>
            <a:pPr lvl="1"/>
            <a:r>
              <a:rPr lang="en-US" altLang="en-US" dirty="0" smtClean="0"/>
              <a:t>Personal computers proved relatively easy to learn and use</a:t>
            </a:r>
          </a:p>
          <a:p>
            <a:pPr lvl="2"/>
            <a:r>
              <a:rPr lang="en-US" altLang="en-US" dirty="0" smtClean="0"/>
              <a:t>Graphical user interfaces (GUI) </a:t>
            </a:r>
          </a:p>
          <a:p>
            <a:pPr lvl="1"/>
            <a:r>
              <a:rPr lang="en-US" altLang="en-US" dirty="0" smtClean="0"/>
              <a:t>Transferring information between computers via networks became more economical and practical</a:t>
            </a:r>
          </a:p>
          <a:p>
            <a:pPr lvl="1"/>
            <a:r>
              <a:rPr lang="en-US" altLang="en-US" dirty="0" smtClean="0"/>
              <a:t>Client/server computing model became widespread</a:t>
            </a:r>
          </a:p>
          <a:p>
            <a:pPr lvl="2"/>
            <a:r>
              <a:rPr lang="en-US" altLang="en-US" sz="2200" dirty="0" smtClean="0"/>
              <a:t>Clients request various services</a:t>
            </a:r>
          </a:p>
          <a:p>
            <a:pPr lvl="2"/>
            <a:r>
              <a:rPr lang="en-US" altLang="en-US" sz="2200" dirty="0" smtClean="0"/>
              <a:t>Servers perform requested services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0" y="5324475"/>
            <a:ext cx="17716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starts at 80s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Advanced Research Projects Agency (ARPA) – grandpa of internet</a:t>
            </a:r>
          </a:p>
          <a:p>
            <a:r>
              <a:rPr lang="en-US" altLang="en-US" dirty="0" smtClean="0"/>
              <a:t>Transmission Control Protocol/Internet Protocol</a:t>
            </a:r>
          </a:p>
          <a:p>
            <a:r>
              <a:rPr lang="en-US" altLang="en-US" dirty="0" smtClean="0"/>
              <a:t>World Wide Web (WWW)</a:t>
            </a:r>
          </a:p>
          <a:p>
            <a:pPr lvl="1"/>
            <a:r>
              <a:rPr lang="en-US" altLang="en-US" dirty="0" err="1" smtClean="0"/>
              <a:t>HyperText</a:t>
            </a:r>
            <a:r>
              <a:rPr lang="en-US" altLang="en-US" dirty="0" smtClean="0"/>
              <a:t> Markup Language (HTML)</a:t>
            </a:r>
          </a:p>
          <a:p>
            <a:pPr marL="685800" lvl="2">
              <a:spcBef>
                <a:spcPts val="1000"/>
              </a:spcBef>
            </a:pPr>
            <a:r>
              <a:rPr lang="en-US" altLang="en-US" dirty="0" smtClean="0"/>
              <a:t>Hypertext Transfer Protocol (HTTP)</a:t>
            </a:r>
          </a:p>
          <a:p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2" y="4292858"/>
            <a:ext cx="3380403" cy="2182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03" y="4305087"/>
            <a:ext cx="3899016" cy="2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942" y="4292858"/>
            <a:ext cx="2793066" cy="21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7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53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1990</a:t>
            </a:r>
          </a:p>
          <a:p>
            <a:pPr lvl="1"/>
            <a:r>
              <a:rPr lang="en-US" altLang="en-US" dirty="0" smtClean="0"/>
              <a:t>Hardware performance improved exponentially</a:t>
            </a:r>
          </a:p>
          <a:p>
            <a:pPr lvl="2"/>
            <a:r>
              <a:rPr lang="en-US" altLang="en-US" dirty="0" smtClean="0"/>
              <a:t>Execute large, complex programs on personal computers.</a:t>
            </a:r>
          </a:p>
          <a:p>
            <a:pPr lvl="2"/>
            <a:r>
              <a:rPr lang="en-US" altLang="en-US" dirty="0" smtClean="0"/>
              <a:t>Economical machines for extensive database and processing jobs </a:t>
            </a:r>
          </a:p>
          <a:p>
            <a:pPr lvl="1"/>
            <a:r>
              <a:rPr lang="en-US" altLang="en-US" dirty="0" smtClean="0"/>
              <a:t>Shift toward distributed computing rapidly accelerated</a:t>
            </a:r>
          </a:p>
          <a:p>
            <a:pPr lvl="1"/>
            <a:r>
              <a:rPr lang="en-US" altLang="en-US" dirty="0" smtClean="0"/>
              <a:t>Operating system support for networking tasks became standard</a:t>
            </a:r>
          </a:p>
          <a:p>
            <a:pPr lvl="1">
              <a:lnSpc>
                <a:spcPct val="80000"/>
              </a:lnSpc>
            </a:pPr>
            <a:r>
              <a:rPr lang="en-US" altLang="en-US" sz="2000" b="1" dirty="0" smtClean="0"/>
              <a:t>Windows</a:t>
            </a:r>
            <a:r>
              <a:rPr lang="en-US" altLang="en-US" sz="2000" dirty="0" smtClean="0"/>
              <a:t> </a:t>
            </a:r>
            <a:r>
              <a:rPr lang="en-US" altLang="en-US" sz="2000" b="1" dirty="0" smtClean="0"/>
              <a:t>operating</a:t>
            </a:r>
            <a:r>
              <a:rPr lang="en-US" altLang="en-US" sz="2000" dirty="0" smtClean="0"/>
              <a:t> </a:t>
            </a:r>
            <a:r>
              <a:rPr lang="en-US" altLang="en-US" sz="2000" b="1" dirty="0" smtClean="0"/>
              <a:t>systems lead the OS race</a:t>
            </a:r>
            <a:endParaRPr lang="en-US" altLang="en-US" dirty="0"/>
          </a:p>
          <a:p>
            <a:pPr lvl="1">
              <a:lnSpc>
                <a:spcPct val="80000"/>
              </a:lnSpc>
            </a:pPr>
            <a:r>
              <a:rPr lang="en-US" altLang="en-US" sz="1600" dirty="0" smtClean="0"/>
              <a:t>Object technology became popular in many areas of computing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 smtClean="0"/>
              <a:t>Many applications written in object-oriented programming languages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Free and open-source software became increasingly common in the 1990s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Operating systems became increasingly user friendly</a:t>
            </a:r>
          </a:p>
          <a:p>
            <a:pPr lvl="1"/>
            <a:r>
              <a:rPr lang="en-US" altLang="en-US" dirty="0" smtClean="0"/>
              <a:t>GUI features pioneered by Apple widely used and improved</a:t>
            </a:r>
          </a:p>
          <a:p>
            <a:pPr lvl="1"/>
            <a:r>
              <a:rPr lang="en-US" altLang="en-US" dirty="0" smtClean="0"/>
              <a:t>“Plug-and-play” capabilities built into operating systems</a:t>
            </a:r>
          </a:p>
          <a:p>
            <a:pPr lvl="1">
              <a:lnSpc>
                <a:spcPct val="80000"/>
              </a:lnSpc>
            </a:pPr>
            <a:endParaRPr lang="en-US" altLang="en-US" dirty="0" smtClean="0"/>
          </a:p>
          <a:p>
            <a:pPr lvl="1">
              <a:lnSpc>
                <a:spcPct val="80000"/>
              </a:lnSpc>
            </a:pPr>
            <a:endParaRPr lang="en-US" alt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274" y="679951"/>
            <a:ext cx="2602407" cy="1182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155" y="2975863"/>
            <a:ext cx="1562526" cy="1494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379" y="5755628"/>
            <a:ext cx="2147302" cy="7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9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Operating System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2000s</a:t>
            </a:r>
          </a:p>
          <a:p>
            <a:pPr eaLnBrk="1" hangingPunct="1"/>
            <a:r>
              <a:rPr lang="en-US" altLang="en-US" dirty="0" smtClean="0"/>
              <a:t>Middleware</a:t>
            </a:r>
          </a:p>
          <a:p>
            <a:pPr lvl="1" eaLnBrk="1" hangingPunct="1"/>
            <a:r>
              <a:rPr lang="en-US" altLang="en-US" dirty="0" smtClean="0"/>
              <a:t>Links two separate applications</a:t>
            </a:r>
          </a:p>
          <a:p>
            <a:pPr lvl="2" eaLnBrk="1" hangingPunct="1"/>
            <a:r>
              <a:rPr lang="en-US" altLang="en-US" dirty="0" smtClean="0"/>
              <a:t>Often over a network and between incompatible machines</a:t>
            </a:r>
          </a:p>
          <a:p>
            <a:pPr lvl="1" eaLnBrk="1" hangingPunct="1"/>
            <a:r>
              <a:rPr lang="en-US" altLang="en-US" dirty="0" smtClean="0"/>
              <a:t>Particularly important for Web services</a:t>
            </a:r>
          </a:p>
          <a:p>
            <a:pPr lvl="2" eaLnBrk="1" hangingPunct="1"/>
            <a:r>
              <a:rPr lang="en-US" altLang="en-US" dirty="0" smtClean="0"/>
              <a:t>Simplifies communication across multiple architectures</a:t>
            </a:r>
          </a:p>
          <a:p>
            <a:pPr eaLnBrk="1" hangingPunct="1"/>
            <a:r>
              <a:rPr lang="en-US" altLang="en-US" dirty="0" smtClean="0"/>
              <a:t>Web services </a:t>
            </a:r>
          </a:p>
          <a:p>
            <a:pPr lvl="1" eaLnBrk="1" hangingPunct="1"/>
            <a:r>
              <a:rPr lang="en-US" altLang="en-US" dirty="0" smtClean="0"/>
              <a:t>Encompass set of related standards</a:t>
            </a:r>
          </a:p>
          <a:p>
            <a:pPr lvl="1" eaLnBrk="1" hangingPunct="1"/>
            <a:r>
              <a:rPr lang="en-US" altLang="en-US" dirty="0" smtClean="0"/>
              <a:t>Ready-to-use pieces of software on the Internet</a:t>
            </a:r>
          </a:p>
          <a:p>
            <a:pPr lvl="1" eaLnBrk="1" hangingPunct="1"/>
            <a:r>
              <a:rPr lang="en-US" altLang="en-US" dirty="0" smtClean="0"/>
              <a:t>Enable any two applications to communicate and exchange data</a:t>
            </a:r>
          </a:p>
          <a:p>
            <a:pPr lvl="1" eaLnBrk="1" hangingPunct="1"/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284" y="214999"/>
            <a:ext cx="3635015" cy="25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5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Fig 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058" y="1809467"/>
            <a:ext cx="8956782" cy="445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7233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Operating System Environments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Operating systems intended for high-end environments</a:t>
            </a:r>
          </a:p>
          <a:p>
            <a:pPr lvl="1" eaLnBrk="1" hangingPunct="1"/>
            <a:r>
              <a:rPr lang="en-US" altLang="en-US" dirty="0" smtClean="0"/>
              <a:t>Special design requirements and hardware support needs</a:t>
            </a:r>
          </a:p>
          <a:p>
            <a:pPr lvl="2" eaLnBrk="1" hangingPunct="1"/>
            <a:r>
              <a:rPr lang="en-US" altLang="en-US" dirty="0" smtClean="0"/>
              <a:t>Large main memory</a:t>
            </a:r>
          </a:p>
          <a:p>
            <a:pPr lvl="2" eaLnBrk="1" hangingPunct="1"/>
            <a:r>
              <a:rPr lang="en-US" altLang="en-US" dirty="0" smtClean="0"/>
              <a:t>Special-purpose hardware</a:t>
            </a:r>
          </a:p>
          <a:p>
            <a:pPr lvl="2" eaLnBrk="1" hangingPunct="1"/>
            <a:r>
              <a:rPr lang="en-US" altLang="en-US" dirty="0" smtClean="0"/>
              <a:t>Large numbers of processes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Embedded systems</a:t>
            </a:r>
          </a:p>
          <a:p>
            <a:pPr lvl="1" eaLnBrk="1" hangingPunct="1"/>
            <a:r>
              <a:rPr lang="en-US" altLang="en-US" dirty="0" smtClean="0"/>
              <a:t>Characterized by small set of specialized resources </a:t>
            </a:r>
          </a:p>
          <a:p>
            <a:pPr lvl="1" eaLnBrk="1" hangingPunct="1"/>
            <a:r>
              <a:rPr lang="en-US" altLang="en-US" dirty="0" smtClean="0"/>
              <a:t>Provide functionality to devices such as cell phones and PDAs</a:t>
            </a:r>
          </a:p>
          <a:p>
            <a:pPr lvl="1" eaLnBrk="1" hangingPunct="1"/>
            <a:r>
              <a:rPr lang="en-US" altLang="en-US" dirty="0" smtClean="0"/>
              <a:t>Efficient resource management key to building successful operating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775" y="947121"/>
            <a:ext cx="2844130" cy="20416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352" y="3570754"/>
            <a:ext cx="2334976" cy="18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6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Operating System Environments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Real-time systems</a:t>
            </a:r>
          </a:p>
          <a:p>
            <a:pPr lvl="1" eaLnBrk="1" hangingPunct="1"/>
            <a:r>
              <a:rPr lang="en-US" altLang="en-US" dirty="0" smtClean="0"/>
              <a:t>Require that tasks be performed within particular (often short) time frame</a:t>
            </a:r>
          </a:p>
          <a:p>
            <a:pPr lvl="2" eaLnBrk="1" hangingPunct="1"/>
            <a:r>
              <a:rPr lang="en-US" altLang="en-US" dirty="0" smtClean="0"/>
              <a:t>Autopilot feature of an aircraft must constantly adjust speed, altitude and direction </a:t>
            </a:r>
          </a:p>
          <a:p>
            <a:pPr lvl="1" eaLnBrk="1" hangingPunct="1"/>
            <a:r>
              <a:rPr lang="en-US" altLang="en-US" dirty="0" smtClean="0"/>
              <a:t>Such actions cannot wait indefinitely—and sometimes cannot wait at all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094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Operating System Environments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Virtual machines (VMs)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Software abstraction of a computer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Often executes on top of native operating system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Virtual machine operating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Manages resources provided by virtual machine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Applications of virtual machines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Allow multiple instances of an operating system to execute concurrently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Emulation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Software or hardware mimics functionality of hardware or software not present in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Promote portability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985" y="1384395"/>
            <a:ext cx="4481015" cy="25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Fig 1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70104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9"/>
          <p:cNvSpPr>
            <a:spLocks noGrp="1" noChangeArrowheads="1"/>
          </p:cNvSpPr>
          <p:nvPr>
            <p:ph type="title"/>
          </p:nvPr>
        </p:nvSpPr>
        <p:spPr>
          <a:xfrm>
            <a:off x="436728" y="365125"/>
            <a:ext cx="10917072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Operating System Environments – VM</a:t>
            </a:r>
          </a:p>
        </p:txBody>
      </p:sp>
    </p:spTree>
    <p:extLst>
      <p:ext uri="{BB962C8B-B14F-4D97-AF65-F5344CB8AC3E}">
        <p14:creationId xmlns:p14="http://schemas.microsoft.com/office/powerpoint/2010/main" val="33505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Computer Case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All-in-one Computer Case</a:t>
            </a:r>
          </a:p>
          <a:p>
            <a:r>
              <a:rPr lang="en-US" altLang="en-US" smtClean="0"/>
              <a:t>Job – </a:t>
            </a:r>
            <a:r>
              <a:rPr lang="en-US" altLang="en-US" smtClean="0">
                <a:solidFill>
                  <a:srgbClr val="FF0000"/>
                </a:solidFill>
              </a:rPr>
              <a:t>Holds all of the computer parts in the case which is mounted behind the computer display</a:t>
            </a:r>
          </a:p>
          <a:p>
            <a:r>
              <a:rPr lang="en-US" altLang="en-US" smtClean="0"/>
              <a:t>Space saving design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mtClean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0F02B70-15C4-4A6E-94FE-001BC782D83C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7" name="Picture 7" descr="C:\Users\DARCIA.CARTER\AppData\Local\Microsoft\Windows\Temporary Internet Files\Content.IE5\04Z2TFBR\PC_tower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940" y="553873"/>
            <a:ext cx="1143000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54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Core Operating System Components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User interaction with operating system </a:t>
            </a:r>
          </a:p>
          <a:p>
            <a:pPr lvl="1" eaLnBrk="1" hangingPunct="1"/>
            <a:r>
              <a:rPr lang="en-US" altLang="en-US" dirty="0" smtClean="0"/>
              <a:t>Often, through special application called a shell</a:t>
            </a:r>
          </a:p>
          <a:p>
            <a:pPr lvl="1" eaLnBrk="1" hangingPunct="1"/>
            <a:r>
              <a:rPr lang="en-US" altLang="en-US" dirty="0" smtClean="0"/>
              <a:t>Kernel</a:t>
            </a:r>
          </a:p>
          <a:p>
            <a:pPr lvl="2" eaLnBrk="1" hangingPunct="1"/>
            <a:r>
              <a:rPr lang="en-US" altLang="en-US" dirty="0" smtClean="0"/>
              <a:t>Software that contains core components of operating system</a:t>
            </a:r>
          </a:p>
          <a:p>
            <a:pPr eaLnBrk="1" hangingPunct="1"/>
            <a:r>
              <a:rPr lang="en-US" altLang="en-US" dirty="0" smtClean="0"/>
              <a:t>Typical operating system components include: </a:t>
            </a:r>
          </a:p>
          <a:p>
            <a:pPr lvl="1" eaLnBrk="1" hangingPunct="1"/>
            <a:r>
              <a:rPr lang="en-US" altLang="en-US" dirty="0"/>
              <a:t>Processor scheduler</a:t>
            </a:r>
          </a:p>
          <a:p>
            <a:pPr lvl="1" eaLnBrk="1" hangingPunct="1"/>
            <a:r>
              <a:rPr lang="en-US" altLang="en-US" dirty="0"/>
              <a:t>Memory manager</a:t>
            </a:r>
          </a:p>
          <a:p>
            <a:pPr lvl="1" eaLnBrk="1" hangingPunct="1"/>
            <a:r>
              <a:rPr lang="en-US" altLang="en-US" dirty="0"/>
              <a:t>I/O manager</a:t>
            </a:r>
          </a:p>
          <a:p>
            <a:pPr lvl="1" eaLnBrk="1" hangingPunct="1"/>
            <a:r>
              <a:rPr lang="en-US" altLang="en-US" dirty="0" err="1"/>
              <a:t>Interprocess</a:t>
            </a:r>
            <a:r>
              <a:rPr lang="en-US" altLang="en-US" dirty="0"/>
              <a:t> communication (IPC) manager</a:t>
            </a:r>
          </a:p>
          <a:p>
            <a:pPr lvl="1" eaLnBrk="1" hangingPunct="1"/>
            <a:r>
              <a:rPr lang="en-US" altLang="en-US" dirty="0"/>
              <a:t>File system manager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64" y="1581149"/>
            <a:ext cx="3315340" cy="2588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64" y="4170020"/>
            <a:ext cx="3306383" cy="24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1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Core Operating System Components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 err="1"/>
              <a:t>Multiprogrammed</a:t>
            </a:r>
            <a:r>
              <a:rPr lang="en-US" altLang="en-US" sz="2400" dirty="0"/>
              <a:t> environments now common </a:t>
            </a:r>
          </a:p>
          <a:p>
            <a:pPr lvl="1" eaLnBrk="1" hangingPunct="1"/>
            <a:r>
              <a:rPr lang="en-US" altLang="en-US" sz="2000" dirty="0"/>
              <a:t>Kernel manages the execution of processes</a:t>
            </a:r>
          </a:p>
          <a:p>
            <a:pPr lvl="1" eaLnBrk="1" hangingPunct="1"/>
            <a:r>
              <a:rPr lang="en-US" altLang="en-US" dirty="0" smtClean="0"/>
              <a:t>Program components which execute independently but use single memory space to share data are called threads. </a:t>
            </a:r>
          </a:p>
          <a:p>
            <a:pPr lvl="1" eaLnBrk="1" hangingPunct="1"/>
            <a:r>
              <a:rPr lang="en-US" altLang="en-US" dirty="0" smtClean="0"/>
              <a:t>To access I/O device, process must issue system call</a:t>
            </a:r>
          </a:p>
          <a:p>
            <a:pPr lvl="2" eaLnBrk="1" hangingPunct="1"/>
            <a:r>
              <a:rPr lang="en-US" altLang="en-US" dirty="0" smtClean="0"/>
              <a:t>Handled by device driver</a:t>
            </a:r>
          </a:p>
          <a:p>
            <a:pPr lvl="2" eaLnBrk="1" hangingPunct="1"/>
            <a:r>
              <a:rPr lang="en-US" altLang="en-US" dirty="0" smtClean="0"/>
              <a:t>Software component that interacts directly with hardware</a:t>
            </a:r>
          </a:p>
          <a:p>
            <a:pPr lvl="2" eaLnBrk="1" hangingPunct="1"/>
            <a:r>
              <a:rPr lang="en-US" altLang="en-US" dirty="0" smtClean="0"/>
              <a:t>Often contains device-specific commands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013" y="3098041"/>
            <a:ext cx="2498167" cy="3527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58" y="4391700"/>
            <a:ext cx="24669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Operating System Goals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Users expect certain properties of operating systems</a:t>
            </a:r>
          </a:p>
          <a:p>
            <a:pPr lvl="1" eaLnBrk="1" hangingPunct="1"/>
            <a:r>
              <a:rPr lang="en-US" altLang="en-US" dirty="0" smtClean="0"/>
              <a:t>Efficiency</a:t>
            </a:r>
          </a:p>
          <a:p>
            <a:pPr lvl="1" eaLnBrk="1" hangingPunct="1"/>
            <a:r>
              <a:rPr lang="en-US" altLang="en-US" dirty="0" smtClean="0"/>
              <a:t>Robustness</a:t>
            </a:r>
          </a:p>
          <a:p>
            <a:pPr lvl="1" eaLnBrk="1" hangingPunct="1"/>
            <a:r>
              <a:rPr lang="en-US" altLang="en-US" dirty="0" smtClean="0"/>
              <a:t>Scalability</a:t>
            </a:r>
          </a:p>
          <a:p>
            <a:pPr lvl="1" eaLnBrk="1" hangingPunct="1"/>
            <a:r>
              <a:rPr lang="en-US" altLang="en-US" dirty="0" smtClean="0"/>
              <a:t>Extensibility</a:t>
            </a:r>
          </a:p>
          <a:p>
            <a:pPr lvl="1" eaLnBrk="1" hangingPunct="1"/>
            <a:r>
              <a:rPr lang="en-US" altLang="en-US" dirty="0" smtClean="0"/>
              <a:t>Portability</a:t>
            </a:r>
          </a:p>
          <a:p>
            <a:pPr lvl="1" eaLnBrk="1" hangingPunct="1"/>
            <a:r>
              <a:rPr lang="en-US" altLang="en-US" dirty="0" smtClean="0"/>
              <a:t>Security</a:t>
            </a:r>
          </a:p>
          <a:p>
            <a:pPr lvl="1" eaLnBrk="1" hangingPunct="1"/>
            <a:r>
              <a:rPr lang="en-US" altLang="en-US" dirty="0" smtClean="0"/>
              <a:t>Protection</a:t>
            </a:r>
          </a:p>
          <a:p>
            <a:pPr lvl="1" eaLnBrk="1" hangingPunct="1"/>
            <a:r>
              <a:rPr lang="en-US" altLang="en-US" dirty="0" smtClean="0"/>
              <a:t>Interactivity</a:t>
            </a:r>
          </a:p>
          <a:p>
            <a:pPr lvl="1" eaLnBrk="1" hangingPunct="1"/>
            <a:r>
              <a:rPr lang="en-US" altLang="en-US" dirty="0" smtClean="0"/>
              <a:t>Usability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614" y="2784142"/>
            <a:ext cx="6081585" cy="28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Very </a:t>
            </a:r>
            <a:r>
              <a:rPr lang="en-US" altLang="en-US" dirty="0" smtClean="0"/>
              <a:t>Basic division of </a:t>
            </a:r>
            <a:r>
              <a:rPr lang="en-US" altLang="en-US" dirty="0" smtClean="0"/>
              <a:t>Software Architecture</a:t>
            </a:r>
            <a:endParaRPr lang="en-US" altLang="en-US" dirty="0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Today’s </a:t>
            </a:r>
            <a:r>
              <a:rPr lang="en-US" altLang="en-US" dirty="0" smtClean="0"/>
              <a:t>software tend </a:t>
            </a:r>
            <a:r>
              <a:rPr lang="en-US" altLang="en-US" dirty="0" smtClean="0"/>
              <a:t>to be complex</a:t>
            </a:r>
          </a:p>
          <a:p>
            <a:pPr lvl="1" eaLnBrk="1" hangingPunct="1"/>
            <a:r>
              <a:rPr lang="en-US" altLang="en-US" dirty="0" smtClean="0"/>
              <a:t>Provide many services </a:t>
            </a:r>
          </a:p>
          <a:p>
            <a:pPr lvl="1" eaLnBrk="1" hangingPunct="1"/>
            <a:r>
              <a:rPr lang="en-US" altLang="en-US" dirty="0" smtClean="0"/>
              <a:t>Support variety of hardware and software</a:t>
            </a:r>
          </a:p>
          <a:p>
            <a:pPr lvl="1" eaLnBrk="1" hangingPunct="1"/>
            <a:r>
              <a:rPr lang="en-US" altLang="en-US" dirty="0" smtClean="0"/>
              <a:t>Software </a:t>
            </a:r>
            <a:r>
              <a:rPr lang="en-US" altLang="en-US" dirty="0" smtClean="0"/>
              <a:t>architectures help manage this complexity</a:t>
            </a:r>
          </a:p>
          <a:p>
            <a:pPr lvl="2" eaLnBrk="1" hangingPunct="1"/>
            <a:r>
              <a:rPr lang="en-US" altLang="en-US" dirty="0" smtClean="0"/>
              <a:t>Organize operating system components</a:t>
            </a:r>
          </a:p>
          <a:p>
            <a:pPr lvl="2" eaLnBrk="1" hangingPunct="1"/>
            <a:r>
              <a:rPr lang="en-US" altLang="en-US" dirty="0" smtClean="0"/>
              <a:t>Specify privilege with which each component </a:t>
            </a:r>
            <a:r>
              <a:rPr lang="en-US" altLang="en-US" dirty="0" smtClean="0"/>
              <a:t>executes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9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Monolithic Architecture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Monolithic </a:t>
            </a:r>
            <a:r>
              <a:rPr lang="en-US" altLang="en-US" dirty="0" smtClean="0"/>
              <a:t>system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For OS - Every </a:t>
            </a:r>
            <a:r>
              <a:rPr lang="en-US" altLang="en-US" dirty="0" smtClean="0"/>
              <a:t>component contained in kernel</a:t>
            </a:r>
          </a:p>
          <a:p>
            <a:pPr lvl="2" eaLnBrk="1" hangingPunct="1"/>
            <a:r>
              <a:rPr lang="en-US" altLang="en-US" dirty="0" smtClean="0"/>
              <a:t>Any component can directly communicate with any </a:t>
            </a:r>
            <a:r>
              <a:rPr lang="en-US" altLang="en-US" dirty="0" smtClean="0"/>
              <a:t>other</a:t>
            </a:r>
          </a:p>
          <a:p>
            <a:pPr lvl="1"/>
            <a:r>
              <a:rPr lang="en-US" altLang="en-US" dirty="0" smtClean="0"/>
              <a:t>For regular software – All components in one file or one system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Tend to be highly efficient</a:t>
            </a:r>
          </a:p>
          <a:p>
            <a:pPr lvl="1" eaLnBrk="1" hangingPunct="1"/>
            <a:r>
              <a:rPr lang="en-US" altLang="en-US" dirty="0" smtClean="0"/>
              <a:t>Disadvantage is difficulty determining source of subtle errors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522" y="801900"/>
            <a:ext cx="25050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 descr="Fig 1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251" y="1967553"/>
            <a:ext cx="8458200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Monolithic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2577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Layered Architecture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83140"/>
            <a:ext cx="11955439" cy="515885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Layered approach to </a:t>
            </a:r>
            <a:r>
              <a:rPr lang="en-US" altLang="en-US" dirty="0" smtClean="0"/>
              <a:t>software</a:t>
            </a:r>
          </a:p>
          <a:p>
            <a:pPr lvl="1"/>
            <a:r>
              <a:rPr lang="en-US" altLang="en-US" dirty="0" smtClean="0"/>
              <a:t>Tries </a:t>
            </a:r>
            <a:r>
              <a:rPr lang="en-US" altLang="en-US" dirty="0" smtClean="0"/>
              <a:t>to improve on monolithic </a:t>
            </a:r>
            <a:r>
              <a:rPr lang="en-US" altLang="en-US" dirty="0" smtClean="0"/>
              <a:t>designs by</a:t>
            </a:r>
            <a:r>
              <a:rPr lang="en-US" altLang="en-US" dirty="0"/>
              <a:t> </a:t>
            </a:r>
            <a:r>
              <a:rPr lang="en-US" altLang="en-US" dirty="0" smtClean="0"/>
              <a:t>g</a:t>
            </a:r>
            <a:r>
              <a:rPr lang="en-US" altLang="en-US" dirty="0" smtClean="0"/>
              <a:t>roups </a:t>
            </a:r>
            <a:r>
              <a:rPr lang="en-US" altLang="en-US" dirty="0" smtClean="0"/>
              <a:t>components that perform similar functions into layers</a:t>
            </a:r>
          </a:p>
          <a:p>
            <a:pPr lvl="1" eaLnBrk="1" hangingPunct="1"/>
            <a:r>
              <a:rPr lang="en-US" altLang="en-US" dirty="0"/>
              <a:t>Each layer communicates only with layers immediately above and below it</a:t>
            </a:r>
          </a:p>
          <a:p>
            <a:pPr lvl="1" eaLnBrk="1" hangingPunct="1"/>
            <a:r>
              <a:rPr lang="en-US" altLang="en-US" dirty="0"/>
              <a:t>Processes’ requests might pass through many layers before </a:t>
            </a:r>
            <a:r>
              <a:rPr lang="en-US" altLang="en-US" dirty="0" smtClean="0"/>
              <a:t>completion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41" y="3657862"/>
            <a:ext cx="6413694" cy="292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8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 descr="Fig 1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905001"/>
            <a:ext cx="8410575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524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1.13.4 Networked and Distributed </a:t>
            </a:r>
            <a:r>
              <a:rPr lang="en-US" altLang="en-US" sz="2400" dirty="0" smtClean="0"/>
              <a:t>Software Systems</a:t>
            </a:r>
            <a:endParaRPr lang="en-US" altLang="en-US" sz="24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Network operating </a:t>
            </a:r>
            <a:r>
              <a:rPr lang="en-US" altLang="en-US" dirty="0" smtClean="0"/>
              <a:t>system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Runs on one computer </a:t>
            </a:r>
          </a:p>
          <a:p>
            <a:pPr lvl="1" eaLnBrk="1" hangingPunct="1"/>
            <a:r>
              <a:rPr lang="en-US" altLang="en-US" dirty="0" smtClean="0"/>
              <a:t>Allows its processes to access resources on remote computers</a:t>
            </a:r>
          </a:p>
          <a:p>
            <a:pPr eaLnBrk="1" hangingPunct="1"/>
            <a:r>
              <a:rPr lang="en-US" altLang="en-US" dirty="0" smtClean="0"/>
              <a:t>Distributed operating system</a:t>
            </a:r>
          </a:p>
          <a:p>
            <a:pPr lvl="1" eaLnBrk="1" hangingPunct="1"/>
            <a:r>
              <a:rPr lang="en-US" altLang="en-US" dirty="0" smtClean="0"/>
              <a:t>Single operating system</a:t>
            </a:r>
          </a:p>
          <a:p>
            <a:pPr lvl="1" eaLnBrk="1" hangingPunct="1"/>
            <a:r>
              <a:rPr lang="en-US" altLang="en-US" dirty="0" smtClean="0"/>
              <a:t>Manages resources on more than one computer system</a:t>
            </a:r>
          </a:p>
          <a:p>
            <a:pPr lvl="1" eaLnBrk="1" hangingPunct="1"/>
            <a:r>
              <a:rPr lang="en-US" altLang="en-US" dirty="0" smtClean="0"/>
              <a:t>Goals include: </a:t>
            </a:r>
          </a:p>
          <a:p>
            <a:pPr lvl="2" eaLnBrk="1" hangingPunct="1"/>
            <a:r>
              <a:rPr lang="en-US" altLang="en-US" dirty="0" smtClean="0"/>
              <a:t>Transparent performance</a:t>
            </a:r>
          </a:p>
          <a:p>
            <a:pPr lvl="2" eaLnBrk="1" hangingPunct="1"/>
            <a:r>
              <a:rPr lang="en-US" altLang="en-US" dirty="0" smtClean="0"/>
              <a:t>Scalability</a:t>
            </a:r>
          </a:p>
          <a:p>
            <a:pPr lvl="2" eaLnBrk="1" hangingPunct="1"/>
            <a:r>
              <a:rPr lang="en-US" altLang="en-US" dirty="0" smtClean="0"/>
              <a:t>Fault tolerance</a:t>
            </a:r>
          </a:p>
          <a:p>
            <a:pPr lvl="2" eaLnBrk="1" hangingPunct="1"/>
            <a:r>
              <a:rPr lang="en-US" altLang="en-US" dirty="0" smtClean="0"/>
              <a:t>Consistency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647" y="3660775"/>
            <a:ext cx="3189272" cy="31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8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 descr="Fig 1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00201"/>
            <a:ext cx="6553200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 smtClean="0"/>
              <a:t>Networked </a:t>
            </a:r>
            <a:r>
              <a:rPr lang="en-US" altLang="en-US" sz="2400" dirty="0"/>
              <a:t>and Distributed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389049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Motherboard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Job</a:t>
            </a:r>
          </a:p>
          <a:p>
            <a:pPr lvl="2"/>
            <a:r>
              <a:rPr lang="en-US" altLang="en-US" dirty="0" smtClean="0"/>
              <a:t>Primary circuit board that connects all of the computer’s components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Allows the various computer components to communicate with one another</a:t>
            </a:r>
          </a:p>
          <a:p>
            <a:pPr lvl="2"/>
            <a:r>
              <a:rPr lang="en-US" altLang="en-US" dirty="0" smtClean="0"/>
              <a:t>Connection point for external devices</a:t>
            </a:r>
          </a:p>
          <a:p>
            <a:pPr lvl="3"/>
            <a:r>
              <a:rPr lang="en-US" altLang="en-US" dirty="0" smtClean="0"/>
              <a:t>Mouse</a:t>
            </a:r>
          </a:p>
          <a:p>
            <a:pPr lvl="3"/>
            <a:r>
              <a:rPr lang="en-US" altLang="en-US" dirty="0" smtClean="0"/>
              <a:t>Keyboard</a:t>
            </a:r>
          </a:p>
          <a:p>
            <a:pPr lvl="3"/>
            <a:r>
              <a:rPr lang="en-US" altLang="en-US" dirty="0" smtClean="0"/>
              <a:t>Printer</a:t>
            </a:r>
          </a:p>
          <a:p>
            <a:endParaRPr lang="en-US" altLang="en-US" dirty="0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7ABF47D-6B52-4103-AB5F-6DFC7FE63565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21" y="3361366"/>
            <a:ext cx="26193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</a:t>
            </a:r>
            <a:r>
              <a:rPr lang="en-US" dirty="0"/>
              <a:t>and keeping </a:t>
            </a:r>
            <a:r>
              <a:rPr lang="en-US" dirty="0" smtClean="0"/>
              <a:t>data becomes complicated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DB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Cloud</a:t>
            </a:r>
            <a:endParaRPr lang="en-US" dirty="0"/>
          </a:p>
        </p:txBody>
      </p:sp>
      <p:pic>
        <p:nvPicPr>
          <p:cNvPr id="4" name="Picture 9" descr="Nona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83" y="1804796"/>
            <a:ext cx="572636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841" y="1587244"/>
            <a:ext cx="1418518" cy="961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129" y="3096389"/>
            <a:ext cx="2041943" cy="1024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960" y="4639079"/>
            <a:ext cx="2012112" cy="15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9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Central Processing Unit (CPU)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Job</a:t>
            </a:r>
          </a:p>
          <a:p>
            <a:pPr lvl="2"/>
            <a:r>
              <a:rPr lang="en-US" altLang="en-US" dirty="0" smtClean="0">
                <a:solidFill>
                  <a:srgbClr val="FF0000"/>
                </a:solidFill>
              </a:rPr>
              <a:t>The “brain” of the computer</a:t>
            </a:r>
          </a:p>
          <a:p>
            <a:pPr lvl="2"/>
            <a:r>
              <a:rPr lang="en-US" altLang="en-US" dirty="0" smtClean="0">
                <a:solidFill>
                  <a:srgbClr val="FF0000"/>
                </a:solidFill>
              </a:rPr>
              <a:t>Processes the instructions sent from memory and executes those instructions</a:t>
            </a:r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BFFED3E-CAAE-4526-9701-0546E6CFF296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037" y="3452019"/>
            <a:ext cx="47339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3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Memory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RAM – Random Access Memory</a:t>
            </a:r>
          </a:p>
          <a:p>
            <a:r>
              <a:rPr lang="en-US" altLang="en-US" dirty="0" smtClean="0"/>
              <a:t>Job</a:t>
            </a:r>
          </a:p>
          <a:p>
            <a:pPr lvl="1"/>
            <a:r>
              <a:rPr lang="en-US" altLang="en-US" dirty="0" smtClean="0">
                <a:solidFill>
                  <a:srgbClr val="FF0000"/>
                </a:solidFill>
              </a:rPr>
              <a:t>Hold “active” information the computer is utilizing</a:t>
            </a:r>
          </a:p>
          <a:p>
            <a:pPr lvl="2"/>
            <a:r>
              <a:rPr lang="en-US" altLang="en-US" dirty="0" smtClean="0"/>
              <a:t>Includes applications or software the computer is running</a:t>
            </a:r>
          </a:p>
          <a:p>
            <a:pPr lvl="2"/>
            <a:r>
              <a:rPr lang="en-US" altLang="en-US" dirty="0" smtClean="0"/>
              <a:t>Additional memory allows the computer to operate with more applications running simultaneously</a:t>
            </a:r>
          </a:p>
          <a:p>
            <a:pPr lvl="2"/>
            <a:r>
              <a:rPr lang="en-US" altLang="en-US" dirty="0" smtClean="0"/>
              <a:t>More memory often results in improved computer performance</a:t>
            </a:r>
          </a:p>
        </p:txBody>
      </p:sp>
      <p:sp>
        <p:nvSpPr>
          <p:cNvPr id="3072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F749B13-5FAB-47C3-B979-7DF6082659F8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30726" name="Picture 6" descr="C:\Users\DARCIA.CARTER\AppData\Local\Microsoft\Windows\Temporary Internet Files\Content.IE5\AVUU5IXW\Random_Access_Memory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91" y="4702076"/>
            <a:ext cx="3411940" cy="165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96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Hard Drive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229600" cy="4606925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</a:rPr>
              <a:t>Hard Disk Drive (HDD) is the computer’s long term memory</a:t>
            </a:r>
          </a:p>
          <a:p>
            <a:r>
              <a:rPr lang="en-US" altLang="en-US" smtClean="0"/>
              <a:t>Job</a:t>
            </a:r>
          </a:p>
          <a:p>
            <a:pPr lvl="1"/>
            <a:r>
              <a:rPr lang="en-US" altLang="en-US" smtClean="0"/>
              <a:t>Retains information when the computer is inactive or turned off including applications such as</a:t>
            </a:r>
          </a:p>
          <a:p>
            <a:pPr lvl="2"/>
            <a:r>
              <a:rPr lang="en-US" altLang="en-US" smtClean="0"/>
              <a:t>Operating System (OS)</a:t>
            </a:r>
          </a:p>
          <a:p>
            <a:pPr lvl="2"/>
            <a:r>
              <a:rPr lang="en-US" altLang="en-US" smtClean="0"/>
              <a:t>Programs</a:t>
            </a:r>
          </a:p>
          <a:p>
            <a:pPr lvl="2"/>
            <a:r>
              <a:rPr lang="en-US" altLang="en-US" smtClean="0"/>
              <a:t>Data and Files</a:t>
            </a:r>
          </a:p>
          <a:p>
            <a:pPr lvl="3"/>
            <a:r>
              <a:rPr lang="en-US" altLang="en-US" smtClean="0"/>
              <a:t>Word Documents</a:t>
            </a:r>
          </a:p>
          <a:p>
            <a:pPr lvl="3"/>
            <a:r>
              <a:rPr lang="en-US" altLang="en-US" smtClean="0"/>
              <a:t>Pictures</a:t>
            </a:r>
          </a:p>
          <a:p>
            <a:pPr lvl="3"/>
            <a:r>
              <a:rPr lang="en-US" altLang="en-US" smtClean="0"/>
              <a:t>Music</a:t>
            </a:r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170D410-3841-487D-8B6F-322DB530F02F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32774" name="Picture 6" descr="C:\Users\DARCIA.CARTER\AppData\Local\Microsoft\Windows\Temporary Internet Files\Content.IE5\AVUU5IXW\samsung_ecogreen_f3eg_hard_disk_drive_1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259262"/>
            <a:ext cx="23622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187" y="3399631"/>
            <a:ext cx="2181225" cy="124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536" y="4800998"/>
            <a:ext cx="19145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Video Card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229600" cy="4411663"/>
          </a:xfrm>
        </p:spPr>
        <p:txBody>
          <a:bodyPr/>
          <a:lstStyle/>
          <a:p>
            <a:r>
              <a:rPr lang="en-US" altLang="en-US" dirty="0" smtClean="0"/>
              <a:t>Also known as the Graphics Card</a:t>
            </a:r>
          </a:p>
          <a:p>
            <a:r>
              <a:rPr lang="en-US" altLang="en-US" dirty="0" smtClean="0"/>
              <a:t>Job</a:t>
            </a:r>
          </a:p>
          <a:p>
            <a:pPr lvl="1"/>
            <a:r>
              <a:rPr lang="en-US" altLang="en-US" dirty="0" smtClean="0">
                <a:solidFill>
                  <a:srgbClr val="FF0000"/>
                </a:solidFill>
              </a:rPr>
              <a:t>Computes and then displays all content seen on a computer screen</a:t>
            </a:r>
          </a:p>
          <a:p>
            <a:pPr lvl="1"/>
            <a:r>
              <a:rPr lang="en-US" altLang="en-US" dirty="0" smtClean="0"/>
              <a:t>Is made up of several sub-components</a:t>
            </a:r>
          </a:p>
          <a:p>
            <a:pPr lvl="2"/>
            <a:r>
              <a:rPr lang="en-US" altLang="en-US" dirty="0" smtClean="0"/>
              <a:t>Video Memory</a:t>
            </a:r>
          </a:p>
          <a:p>
            <a:pPr lvl="3"/>
            <a:r>
              <a:rPr lang="en-US" altLang="en-US" dirty="0" smtClean="0"/>
              <a:t>Stores the data that is being used for the onscreen image</a:t>
            </a:r>
          </a:p>
          <a:p>
            <a:pPr lvl="2"/>
            <a:r>
              <a:rPr lang="en-US" altLang="en-US" dirty="0" smtClean="0"/>
              <a:t>Graphics Processing Unit (GPU) </a:t>
            </a:r>
          </a:p>
          <a:p>
            <a:pPr lvl="3"/>
            <a:r>
              <a:rPr lang="en-US" altLang="en-US" dirty="0" smtClean="0"/>
              <a:t>The processor that instructs what each Pixel is to display</a:t>
            </a:r>
          </a:p>
          <a:p>
            <a:pPr lvl="4"/>
            <a:r>
              <a:rPr lang="en-US" altLang="en-US" dirty="0" smtClean="0"/>
              <a:t>Pixels are the thousands of dots that comprise a computer screen</a:t>
            </a:r>
          </a:p>
          <a:p>
            <a:pPr lvl="1"/>
            <a:endParaRPr lang="en-US" altLang="en-US" dirty="0" smtClean="0"/>
          </a:p>
        </p:txBody>
      </p:sp>
      <p:sp>
        <p:nvSpPr>
          <p:cNvPr id="3482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7F679B1-1A9D-4BC1-B1CB-B10443C0E19C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5" y="1358901"/>
            <a:ext cx="32099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Optical Drive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Job</a:t>
            </a:r>
          </a:p>
          <a:p>
            <a:pPr lvl="1"/>
            <a:r>
              <a:rPr lang="en-US" altLang="en-US" dirty="0" smtClean="0"/>
              <a:t>Read Compact Discs (CD, CD-R, CD-RW)</a:t>
            </a:r>
          </a:p>
          <a:p>
            <a:pPr lvl="1"/>
            <a:r>
              <a:rPr lang="en-US" altLang="en-US" dirty="0" smtClean="0"/>
              <a:t>Read Digital Video Disc (DVD, DVR-R, DVD-RW, Blu-Ray)</a:t>
            </a:r>
          </a:p>
          <a:p>
            <a:pPr lvl="1"/>
            <a:r>
              <a:rPr lang="en-US" altLang="en-US" dirty="0" smtClean="0"/>
              <a:t>Write to Discs</a:t>
            </a:r>
          </a:p>
          <a:p>
            <a:pPr lvl="2"/>
            <a:r>
              <a:rPr lang="en-US" altLang="en-US" dirty="0" smtClean="0"/>
              <a:t>Referred to as a Burner</a:t>
            </a:r>
          </a:p>
          <a:p>
            <a:pPr lvl="3"/>
            <a:r>
              <a:rPr lang="en-US" altLang="en-US" dirty="0" smtClean="0"/>
              <a:t>Requires –R or –RW media</a:t>
            </a:r>
          </a:p>
          <a:p>
            <a:pPr lvl="1"/>
            <a:r>
              <a:rPr lang="en-US" altLang="en-US" dirty="0" smtClean="0"/>
              <a:t>Load applications, documents, and media (music, photos, and music)</a:t>
            </a:r>
          </a:p>
        </p:txBody>
      </p:sp>
      <p:sp>
        <p:nvSpPr>
          <p:cNvPr id="3686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94A5D59-8EB8-4F69-B5ED-18BD8497DD42}" type="slidenum">
              <a:rPr lang="en-US" altLang="en-US" sz="10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36870" name="Picture 5" descr="CP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984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2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1579</Words>
  <Application>Microsoft Office PowerPoint</Application>
  <PresentationFormat>Widescreen</PresentationFormat>
  <Paragraphs>334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MS PGothic</vt:lpstr>
      <vt:lpstr>Arial</vt:lpstr>
      <vt:lpstr>Calibri</vt:lpstr>
      <vt:lpstr>Calibri Light</vt:lpstr>
      <vt:lpstr>Times New Roman</vt:lpstr>
      <vt:lpstr>Wingdings</vt:lpstr>
      <vt:lpstr>Office Theme</vt:lpstr>
      <vt:lpstr>Course overview</vt:lpstr>
      <vt:lpstr>Different Computer Types</vt:lpstr>
      <vt:lpstr>Computer Case</vt:lpstr>
      <vt:lpstr>Motherboard</vt:lpstr>
      <vt:lpstr>Central Processing Unit (CPU)</vt:lpstr>
      <vt:lpstr>Memory</vt:lpstr>
      <vt:lpstr>Hard Drive</vt:lpstr>
      <vt:lpstr>Video Card</vt:lpstr>
      <vt:lpstr>Optical Drive</vt:lpstr>
      <vt:lpstr>Power Supply</vt:lpstr>
      <vt:lpstr>Monitor</vt:lpstr>
      <vt:lpstr>Cables</vt:lpstr>
      <vt:lpstr>Computer Hardware</vt:lpstr>
      <vt:lpstr>Possible Hardware  Add-ons</vt:lpstr>
      <vt:lpstr>Computer Software</vt:lpstr>
      <vt:lpstr>Operating System</vt:lpstr>
      <vt:lpstr>General information</vt:lpstr>
      <vt:lpstr>Operating System</vt:lpstr>
      <vt:lpstr>Operating System</vt:lpstr>
      <vt:lpstr>Operating System</vt:lpstr>
      <vt:lpstr>Operating System</vt:lpstr>
      <vt:lpstr>Networking starts at 80s</vt:lpstr>
      <vt:lpstr>Operating System</vt:lpstr>
      <vt:lpstr>Operating System</vt:lpstr>
      <vt:lpstr>Operating System</vt:lpstr>
      <vt:lpstr>Operating System Environments</vt:lpstr>
      <vt:lpstr>Operating System Environments</vt:lpstr>
      <vt:lpstr>Operating System Environments</vt:lpstr>
      <vt:lpstr>Operating System Environments – VM</vt:lpstr>
      <vt:lpstr>Core Operating System Components</vt:lpstr>
      <vt:lpstr>Core Operating System Components</vt:lpstr>
      <vt:lpstr>Operating System Goals</vt:lpstr>
      <vt:lpstr>Very Basic division of Software Architecture</vt:lpstr>
      <vt:lpstr>Monolithic Architecture</vt:lpstr>
      <vt:lpstr>Monolithic Architecture</vt:lpstr>
      <vt:lpstr>Layered Architecture</vt:lpstr>
      <vt:lpstr>Layered Architecture</vt:lpstr>
      <vt:lpstr>1.13.4 Networked and Distributed Software Systems</vt:lpstr>
      <vt:lpstr>Networked and Distributed Operating Systems</vt:lpstr>
      <vt:lpstr>Storing and keeping data becomes complicated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</dc:title>
  <dc:creator>Milos Vulikic</dc:creator>
  <cp:lastModifiedBy>Milos Vulikic</cp:lastModifiedBy>
  <cp:revision>39</cp:revision>
  <dcterms:created xsi:type="dcterms:W3CDTF">2021-01-15T17:14:59Z</dcterms:created>
  <dcterms:modified xsi:type="dcterms:W3CDTF">2021-01-16T23:07:35Z</dcterms:modified>
</cp:coreProperties>
</file>